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6" r:id="rId9"/>
    <p:sldId id="263" r:id="rId10"/>
    <p:sldId id="264" r:id="rId11"/>
    <p:sldId id="267"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14" autoAdjust="0"/>
    <p:restoredTop sz="94660"/>
  </p:normalViewPr>
  <p:slideViewPr>
    <p:cSldViewPr snapToGrid="0">
      <p:cViewPr>
        <p:scale>
          <a:sx n="130" d="100"/>
          <a:sy n="130" d="100"/>
        </p:scale>
        <p:origin x="106" y="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0.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smtClean="0"/>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11/28/2018</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11/28/2018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11/28/2018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11/28/2018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11/28/2018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11/28/2018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11/28/2018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smtClean="0"/>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11/28/2018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48A87A34-81AB-432B-8DAE-1953F412C126}" type="datetimeFigureOut">
              <a:rPr lang="en-US" dirty="0"/>
              <a:pPr/>
              <a:t>11/28/2018</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11/28/2018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11/28/2018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dirty="0"/>
              <a:pPr/>
              <a:t>11/28/2018</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www.calpassplus.org/" TargetMode="Externa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Layout" Target="../slideLayouts/slideLayout5.xml"/><Relationship Id="rId1" Type="http://schemas.openxmlformats.org/officeDocument/2006/relationships/vmlDrawing" Target="../drawings/vmlDrawing1.vml"/><Relationship Id="rId5" Type="http://schemas.openxmlformats.org/officeDocument/2006/relationships/image" Target="../media/image10.emf"/><Relationship Id="rId4" Type="http://schemas.openxmlformats.org/officeDocument/2006/relationships/oleObject" Target="../embeddings/oleObject1.bin"/></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Accessing Cal Pass </a:t>
            </a:r>
            <a:r>
              <a:rPr lang="en-US" dirty="0" err="1" smtClean="0"/>
              <a:t>PLus</a:t>
            </a:r>
            <a:endParaRPr lang="en-US" dirty="0"/>
          </a:p>
        </p:txBody>
      </p:sp>
      <p:sp>
        <p:nvSpPr>
          <p:cNvPr id="3" name="Subtitle 2"/>
          <p:cNvSpPr>
            <a:spLocks noGrp="1"/>
          </p:cNvSpPr>
          <p:nvPr>
            <p:ph type="subTitle" idx="1"/>
          </p:nvPr>
        </p:nvSpPr>
        <p:spPr/>
        <p:txBody>
          <a:bodyPr/>
          <a:lstStyle/>
          <a:p>
            <a:r>
              <a:rPr lang="en-US" dirty="0" smtClean="0"/>
              <a:t>A tutorial</a:t>
            </a:r>
            <a:endParaRPr lang="en-US" dirty="0"/>
          </a:p>
        </p:txBody>
      </p:sp>
    </p:spTree>
    <p:extLst>
      <p:ext uri="{BB962C8B-B14F-4D97-AF65-F5344CB8AC3E}">
        <p14:creationId xmlns:p14="http://schemas.microsoft.com/office/powerpoint/2010/main" val="3107055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2547490" y="154233"/>
            <a:ext cx="9604375" cy="1049337"/>
          </a:xfrm>
        </p:spPr>
        <p:txBody>
          <a:bodyPr/>
          <a:lstStyle/>
          <a:p>
            <a:r>
              <a:rPr lang="en-US" dirty="0" smtClean="0"/>
              <a:t>Step 1</a:t>
            </a:r>
            <a:endParaRPr lang="en-US" dirty="0"/>
          </a:p>
        </p:txBody>
      </p:sp>
      <p:sp>
        <p:nvSpPr>
          <p:cNvPr id="3" name="Content Placeholder 2"/>
          <p:cNvSpPr>
            <a:spLocks noGrp="1"/>
          </p:cNvSpPr>
          <p:nvPr>
            <p:ph idx="4294967295"/>
          </p:nvPr>
        </p:nvSpPr>
        <p:spPr>
          <a:xfrm>
            <a:off x="2505563" y="737352"/>
            <a:ext cx="9604375" cy="3449638"/>
          </a:xfrm>
        </p:spPr>
        <p:txBody>
          <a:bodyPr/>
          <a:lstStyle/>
          <a:p>
            <a:r>
              <a:rPr lang="en-US" dirty="0" smtClean="0"/>
              <a:t>Go to </a:t>
            </a:r>
            <a:r>
              <a:rPr lang="en-US" dirty="0" smtClean="0">
                <a:hlinkClick r:id="rId2"/>
              </a:rPr>
              <a:t>www.calpassplus.org</a:t>
            </a:r>
            <a:endParaRPr lang="en-US" dirty="0" smtClean="0"/>
          </a:p>
          <a:p>
            <a:r>
              <a:rPr lang="en-US" dirty="0" smtClean="0"/>
              <a:t>On the home screen, select “Community Colleges”</a:t>
            </a:r>
          </a:p>
          <a:p>
            <a:r>
              <a:rPr lang="en-US" dirty="0" smtClean="0"/>
              <a:t>On the drop down menu, select “Helpful Reports”</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87769" y="2174632"/>
            <a:ext cx="7652918" cy="3752936"/>
          </a:xfrm>
          <a:prstGeom prst="rect">
            <a:avLst/>
          </a:prstGeom>
        </p:spPr>
      </p:pic>
      <p:sp>
        <p:nvSpPr>
          <p:cNvPr id="12" name="TextBox 11"/>
          <p:cNvSpPr txBox="1"/>
          <p:nvPr/>
        </p:nvSpPr>
        <p:spPr>
          <a:xfrm>
            <a:off x="6246733" y="3095799"/>
            <a:ext cx="1338294" cy="246221"/>
          </a:xfrm>
          <a:prstGeom prst="rect">
            <a:avLst/>
          </a:prstGeom>
          <a:noFill/>
        </p:spPr>
        <p:txBody>
          <a:bodyPr wrap="square" rtlCol="0">
            <a:spAutoFit/>
          </a:bodyPr>
          <a:lstStyle/>
          <a:p>
            <a:r>
              <a:rPr lang="en-US" sz="1000" dirty="0" smtClean="0"/>
              <a:t>Community Colleges</a:t>
            </a:r>
            <a:endParaRPr lang="en-US" sz="1000" dirty="0"/>
          </a:p>
        </p:txBody>
      </p:sp>
      <p:sp>
        <p:nvSpPr>
          <p:cNvPr id="13" name="TextBox 12"/>
          <p:cNvSpPr txBox="1"/>
          <p:nvPr/>
        </p:nvSpPr>
        <p:spPr>
          <a:xfrm>
            <a:off x="2547490" y="3995459"/>
            <a:ext cx="1023401" cy="246221"/>
          </a:xfrm>
          <a:prstGeom prst="rect">
            <a:avLst/>
          </a:prstGeom>
          <a:noFill/>
        </p:spPr>
        <p:txBody>
          <a:bodyPr wrap="square" rtlCol="0">
            <a:spAutoFit/>
          </a:bodyPr>
          <a:lstStyle/>
          <a:p>
            <a:r>
              <a:rPr lang="en-US" sz="1000" dirty="0" smtClean="0"/>
              <a:t>Helpful Reports</a:t>
            </a:r>
            <a:endParaRPr lang="en-US" sz="1000" dirty="0"/>
          </a:p>
        </p:txBody>
      </p:sp>
      <p:cxnSp>
        <p:nvCxnSpPr>
          <p:cNvPr id="15" name="Straight Arrow Connector 14"/>
          <p:cNvCxnSpPr>
            <a:stCxn id="12" idx="1"/>
          </p:cNvCxnSpPr>
          <p:nvPr/>
        </p:nvCxnSpPr>
        <p:spPr>
          <a:xfrm flipH="1">
            <a:off x="5439508" y="3218910"/>
            <a:ext cx="807225" cy="24525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a:off x="3018692" y="4186990"/>
            <a:ext cx="163537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9604009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2587625" y="-45060"/>
            <a:ext cx="9604375" cy="1049337"/>
          </a:xfrm>
        </p:spPr>
        <p:txBody>
          <a:bodyPr/>
          <a:lstStyle/>
          <a:p>
            <a:r>
              <a:rPr lang="en-US" dirty="0" smtClean="0"/>
              <a:t>Step 2</a:t>
            </a:r>
            <a:endParaRPr lang="en-US" dirty="0"/>
          </a:p>
        </p:txBody>
      </p:sp>
      <p:sp>
        <p:nvSpPr>
          <p:cNvPr id="3" name="Content Placeholder 2"/>
          <p:cNvSpPr>
            <a:spLocks noGrp="1"/>
          </p:cNvSpPr>
          <p:nvPr>
            <p:ph idx="4294967295"/>
          </p:nvPr>
        </p:nvSpPr>
        <p:spPr>
          <a:xfrm>
            <a:off x="2587624" y="479608"/>
            <a:ext cx="9604375" cy="3449638"/>
          </a:xfrm>
        </p:spPr>
        <p:txBody>
          <a:bodyPr/>
          <a:lstStyle/>
          <a:p>
            <a:r>
              <a:rPr lang="en-US" dirty="0" smtClean="0"/>
              <a:t>Select “Student Athletics Dashboard”</a:t>
            </a:r>
          </a:p>
          <a:p>
            <a:r>
              <a:rPr lang="en-US" dirty="0" smtClean="0"/>
              <a:t>If you have not previously requested access (a user name and log in), you will receive the prompt once you get to the next screen. The response from </a:t>
            </a:r>
            <a:r>
              <a:rPr lang="en-US" dirty="0" err="1" smtClean="0"/>
              <a:t>CalPass</a:t>
            </a:r>
            <a:r>
              <a:rPr lang="en-US" dirty="0" smtClean="0"/>
              <a:t> is relatively quick so if you haven’t received it within a few hours, check your spam folder.</a:t>
            </a:r>
            <a:endParaRPr lang="en-US" dirty="0"/>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87623" y="2168500"/>
            <a:ext cx="6708777" cy="3643107"/>
          </a:xfrm>
          <a:prstGeom prst="rect">
            <a:avLst/>
          </a:prstGeom>
        </p:spPr>
      </p:pic>
      <p:cxnSp>
        <p:nvCxnSpPr>
          <p:cNvPr id="12" name="Straight Arrow Connector 11"/>
          <p:cNvCxnSpPr/>
          <p:nvPr/>
        </p:nvCxnSpPr>
        <p:spPr>
          <a:xfrm flipH="1">
            <a:off x="6506308" y="3925324"/>
            <a:ext cx="720969"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flipH="1">
            <a:off x="5926015" y="4818185"/>
            <a:ext cx="902677"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6781800" y="4639594"/>
            <a:ext cx="1359877" cy="230832"/>
          </a:xfrm>
          <a:prstGeom prst="rect">
            <a:avLst/>
          </a:prstGeom>
          <a:noFill/>
        </p:spPr>
        <p:txBody>
          <a:bodyPr wrap="square" rtlCol="0">
            <a:spAutoFit/>
          </a:bodyPr>
          <a:lstStyle/>
          <a:p>
            <a:r>
              <a:rPr lang="en-US" sz="900" dirty="0" smtClean="0"/>
              <a:t>Request Access prompt</a:t>
            </a:r>
            <a:endParaRPr lang="en-US" sz="900" dirty="0"/>
          </a:p>
        </p:txBody>
      </p:sp>
    </p:spTree>
    <p:extLst>
      <p:ext uri="{BB962C8B-B14F-4D97-AF65-F5344CB8AC3E}">
        <p14:creationId xmlns:p14="http://schemas.microsoft.com/office/powerpoint/2010/main" val="50735696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2587625" y="171450"/>
            <a:ext cx="9604375" cy="1049338"/>
          </a:xfrm>
        </p:spPr>
        <p:txBody>
          <a:bodyPr/>
          <a:lstStyle/>
          <a:p>
            <a:r>
              <a:rPr lang="en-US" dirty="0" smtClean="0"/>
              <a:t>Step 3</a:t>
            </a:r>
            <a:endParaRPr lang="en-US" dirty="0"/>
          </a:p>
        </p:txBody>
      </p:sp>
      <p:sp>
        <p:nvSpPr>
          <p:cNvPr id="3" name="Content Placeholder 2"/>
          <p:cNvSpPr>
            <a:spLocks noGrp="1"/>
          </p:cNvSpPr>
          <p:nvPr>
            <p:ph idx="4294967295"/>
          </p:nvPr>
        </p:nvSpPr>
        <p:spPr>
          <a:xfrm>
            <a:off x="2589213" y="804863"/>
            <a:ext cx="9602787" cy="3451225"/>
          </a:xfrm>
        </p:spPr>
        <p:txBody>
          <a:bodyPr/>
          <a:lstStyle/>
          <a:p>
            <a:r>
              <a:rPr lang="en-US" dirty="0" smtClean="0"/>
              <a:t>You are now in! Let the data dredging begin.</a:t>
            </a:r>
          </a:p>
          <a:p>
            <a:r>
              <a:rPr lang="en-US" dirty="0" smtClean="0"/>
              <a:t>There are many filters (drop down menus on the top) you can chose from – I have selected 2016/17, College of San Mateo, Baseball, and would like to compare it to all athletes statewide.</a:t>
            </a:r>
          </a:p>
          <a:p>
            <a:r>
              <a:rPr lang="en-US" dirty="0" smtClean="0"/>
              <a:t>Select “Run Report”</a:t>
            </a:r>
            <a:endParaRPr lang="en-US"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44083" y="2257946"/>
            <a:ext cx="6874733" cy="3748878"/>
          </a:xfrm>
          <a:prstGeom prst="rect">
            <a:avLst/>
          </a:prstGeom>
        </p:spPr>
      </p:pic>
      <p:cxnSp>
        <p:nvCxnSpPr>
          <p:cNvPr id="8" name="Straight Arrow Connector 7"/>
          <p:cNvCxnSpPr/>
          <p:nvPr/>
        </p:nvCxnSpPr>
        <p:spPr>
          <a:xfrm flipH="1">
            <a:off x="9951561" y="3757246"/>
            <a:ext cx="509954" cy="20515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5697416" y="3387914"/>
            <a:ext cx="908538" cy="369332"/>
          </a:xfrm>
          <a:prstGeom prst="rect">
            <a:avLst/>
          </a:prstGeom>
          <a:noFill/>
        </p:spPr>
        <p:txBody>
          <a:bodyPr wrap="square" rtlCol="0">
            <a:spAutoFit/>
          </a:bodyPr>
          <a:lstStyle/>
          <a:p>
            <a:r>
              <a:rPr lang="en-US" sz="900" dirty="0" smtClean="0"/>
              <a:t>Drop Down Menu’s</a:t>
            </a:r>
            <a:endParaRPr lang="en-US" sz="900" dirty="0"/>
          </a:p>
        </p:txBody>
      </p:sp>
      <p:sp>
        <p:nvSpPr>
          <p:cNvPr id="10" name="Oval 9"/>
          <p:cNvSpPr/>
          <p:nvPr/>
        </p:nvSpPr>
        <p:spPr>
          <a:xfrm>
            <a:off x="6770077" y="3757246"/>
            <a:ext cx="3552092" cy="422031"/>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Arrow Connector 11"/>
          <p:cNvCxnSpPr/>
          <p:nvPr/>
        </p:nvCxnSpPr>
        <p:spPr>
          <a:xfrm>
            <a:off x="6230815" y="3616569"/>
            <a:ext cx="615462" cy="24618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10429008" y="3578377"/>
            <a:ext cx="1343623" cy="246221"/>
          </a:xfrm>
          <a:prstGeom prst="rect">
            <a:avLst/>
          </a:prstGeom>
          <a:noFill/>
        </p:spPr>
        <p:txBody>
          <a:bodyPr wrap="square" rtlCol="0">
            <a:spAutoFit/>
          </a:bodyPr>
          <a:lstStyle/>
          <a:p>
            <a:r>
              <a:rPr lang="en-US" sz="1000" dirty="0" smtClean="0"/>
              <a:t>Run Report</a:t>
            </a:r>
            <a:endParaRPr lang="en-US" sz="1000" dirty="0"/>
          </a:p>
        </p:txBody>
      </p:sp>
    </p:spTree>
    <p:extLst>
      <p:ext uri="{BB962C8B-B14F-4D97-AF65-F5344CB8AC3E}">
        <p14:creationId xmlns:p14="http://schemas.microsoft.com/office/powerpoint/2010/main" val="282785756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2540732" y="142509"/>
            <a:ext cx="9604375" cy="1049337"/>
          </a:xfrm>
        </p:spPr>
        <p:txBody>
          <a:bodyPr/>
          <a:lstStyle/>
          <a:p>
            <a:r>
              <a:rPr lang="en-US" dirty="0" smtClean="0"/>
              <a:t>Step 4</a:t>
            </a:r>
            <a:endParaRPr lang="en-US" dirty="0"/>
          </a:p>
        </p:txBody>
      </p:sp>
      <p:sp>
        <p:nvSpPr>
          <p:cNvPr id="3" name="Content Placeholder 2"/>
          <p:cNvSpPr>
            <a:spLocks noGrp="1"/>
          </p:cNvSpPr>
          <p:nvPr>
            <p:ph idx="4294967295"/>
          </p:nvPr>
        </p:nvSpPr>
        <p:spPr>
          <a:xfrm>
            <a:off x="2540731" y="667177"/>
            <a:ext cx="9604375" cy="3449638"/>
          </a:xfrm>
        </p:spPr>
        <p:txBody>
          <a:bodyPr/>
          <a:lstStyle/>
          <a:p>
            <a:r>
              <a:rPr lang="en-US" dirty="0" smtClean="0"/>
              <a:t>Now that you have run this report, you can see how the Baseball players compare to the rest of the student-athletes statewide.</a:t>
            </a:r>
          </a:p>
          <a:p>
            <a:r>
              <a:rPr lang="en-US" dirty="0" smtClean="0"/>
              <a:t>The drop down menu’s on the left side will provide you with the comparative metrics.</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53219" y="1984488"/>
            <a:ext cx="7247629" cy="3953252"/>
          </a:xfrm>
          <a:prstGeom prst="rect">
            <a:avLst/>
          </a:prstGeom>
        </p:spPr>
      </p:pic>
      <p:sp>
        <p:nvSpPr>
          <p:cNvPr id="5" name="Oval 4"/>
          <p:cNvSpPr/>
          <p:nvPr/>
        </p:nvSpPr>
        <p:spPr>
          <a:xfrm>
            <a:off x="4302369" y="2743200"/>
            <a:ext cx="228600" cy="2960077"/>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2669684" y="3663461"/>
            <a:ext cx="958608" cy="646331"/>
          </a:xfrm>
          <a:prstGeom prst="rect">
            <a:avLst/>
          </a:prstGeom>
          <a:noFill/>
        </p:spPr>
        <p:txBody>
          <a:bodyPr wrap="square" rtlCol="0">
            <a:spAutoFit/>
          </a:bodyPr>
          <a:lstStyle/>
          <a:p>
            <a:r>
              <a:rPr lang="en-US" sz="900" dirty="0" smtClean="0"/>
              <a:t>Drop Down menu for comparative metrics</a:t>
            </a:r>
            <a:endParaRPr lang="en-US" sz="900" dirty="0"/>
          </a:p>
        </p:txBody>
      </p:sp>
      <p:sp>
        <p:nvSpPr>
          <p:cNvPr id="9" name="Oval 8"/>
          <p:cNvSpPr/>
          <p:nvPr/>
        </p:nvSpPr>
        <p:spPr>
          <a:xfrm>
            <a:off x="7162800" y="2690446"/>
            <a:ext cx="656492" cy="2391508"/>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Arrow Connector 10"/>
          <p:cNvCxnSpPr/>
          <p:nvPr/>
        </p:nvCxnSpPr>
        <p:spPr>
          <a:xfrm flipH="1">
            <a:off x="7836877" y="3287542"/>
            <a:ext cx="615461" cy="1121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8381999" y="3030360"/>
            <a:ext cx="1154724" cy="369332"/>
          </a:xfrm>
          <a:prstGeom prst="rect">
            <a:avLst/>
          </a:prstGeom>
          <a:noFill/>
        </p:spPr>
        <p:txBody>
          <a:bodyPr wrap="square" rtlCol="0">
            <a:spAutoFit/>
          </a:bodyPr>
          <a:lstStyle/>
          <a:p>
            <a:r>
              <a:rPr lang="en-US" dirty="0" smtClean="0"/>
              <a:t>Results</a:t>
            </a:r>
            <a:endParaRPr lang="en-US" dirty="0"/>
          </a:p>
        </p:txBody>
      </p:sp>
      <p:cxnSp>
        <p:nvCxnSpPr>
          <p:cNvPr id="27" name="Straight Arrow Connector 26"/>
          <p:cNvCxnSpPr/>
          <p:nvPr/>
        </p:nvCxnSpPr>
        <p:spPr>
          <a:xfrm flipV="1">
            <a:off x="3399692" y="2901462"/>
            <a:ext cx="902677" cy="82061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p:nvPr/>
        </p:nvCxnSpPr>
        <p:spPr>
          <a:xfrm>
            <a:off x="3458307" y="3886200"/>
            <a:ext cx="791308"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p:cNvCxnSpPr/>
          <p:nvPr/>
        </p:nvCxnSpPr>
        <p:spPr>
          <a:xfrm>
            <a:off x="3458307" y="5081954"/>
            <a:ext cx="791308"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0" name="TextBox 39"/>
          <p:cNvSpPr txBox="1"/>
          <p:nvPr/>
        </p:nvSpPr>
        <p:spPr>
          <a:xfrm>
            <a:off x="2540731" y="4736123"/>
            <a:ext cx="858961" cy="646331"/>
          </a:xfrm>
          <a:prstGeom prst="rect">
            <a:avLst/>
          </a:prstGeom>
          <a:noFill/>
        </p:spPr>
        <p:txBody>
          <a:bodyPr wrap="square" rtlCol="0">
            <a:spAutoFit/>
          </a:bodyPr>
          <a:lstStyle/>
          <a:p>
            <a:r>
              <a:rPr lang="en-US" sz="900" dirty="0" smtClean="0"/>
              <a:t>By clicking on the “+” the results will show</a:t>
            </a:r>
            <a:endParaRPr lang="en-US" sz="900" dirty="0"/>
          </a:p>
        </p:txBody>
      </p:sp>
    </p:spTree>
    <p:extLst>
      <p:ext uri="{BB962C8B-B14F-4D97-AF65-F5344CB8AC3E}">
        <p14:creationId xmlns:p14="http://schemas.microsoft.com/office/powerpoint/2010/main" val="169647555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2587624" y="0"/>
            <a:ext cx="9604375" cy="1049337"/>
          </a:xfrm>
        </p:spPr>
        <p:txBody>
          <a:bodyPr/>
          <a:lstStyle/>
          <a:p>
            <a:r>
              <a:rPr lang="en-US" dirty="0" smtClean="0"/>
              <a:t>Additional Analysis</a:t>
            </a:r>
            <a:endParaRPr lang="en-US" dirty="0"/>
          </a:p>
        </p:txBody>
      </p:sp>
      <p:sp>
        <p:nvSpPr>
          <p:cNvPr id="3" name="Content Placeholder 2"/>
          <p:cNvSpPr>
            <a:spLocks noGrp="1"/>
          </p:cNvSpPr>
          <p:nvPr>
            <p:ph idx="4294967295"/>
          </p:nvPr>
        </p:nvSpPr>
        <p:spPr>
          <a:xfrm>
            <a:off x="2587623" y="474540"/>
            <a:ext cx="9604375" cy="3449638"/>
          </a:xfrm>
        </p:spPr>
        <p:txBody>
          <a:bodyPr/>
          <a:lstStyle/>
          <a:p>
            <a:r>
              <a:rPr lang="en-US" dirty="0" smtClean="0"/>
              <a:t>You can compare all of your student athletes with your college (non-student athlete) cohort. To create another analysis, simply go to the top menu bar and change the filters (always be sure to select “Run Report” after you have changed your filters).</a:t>
            </a:r>
            <a:br>
              <a:rPr lang="en-US" dirty="0" smtClean="0"/>
            </a:b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17431" y="1611692"/>
            <a:ext cx="7873052" cy="4325853"/>
          </a:xfrm>
          <a:prstGeom prst="rect">
            <a:avLst/>
          </a:prstGeom>
        </p:spPr>
      </p:pic>
      <p:sp>
        <p:nvSpPr>
          <p:cNvPr id="5" name="Oval 4"/>
          <p:cNvSpPr/>
          <p:nvPr/>
        </p:nvSpPr>
        <p:spPr>
          <a:xfrm>
            <a:off x="3423138" y="2121877"/>
            <a:ext cx="3475893" cy="433754"/>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 name="Straight Arrow Connector 6"/>
          <p:cNvCxnSpPr/>
          <p:nvPr/>
        </p:nvCxnSpPr>
        <p:spPr>
          <a:xfrm flipV="1">
            <a:off x="2813538" y="2426677"/>
            <a:ext cx="662354" cy="39272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1838690" y="2696289"/>
            <a:ext cx="1584448" cy="246221"/>
          </a:xfrm>
          <a:prstGeom prst="rect">
            <a:avLst/>
          </a:prstGeom>
          <a:noFill/>
        </p:spPr>
        <p:txBody>
          <a:bodyPr wrap="square" rtlCol="0">
            <a:spAutoFit/>
          </a:bodyPr>
          <a:lstStyle/>
          <a:p>
            <a:r>
              <a:rPr lang="en-US" sz="1000" dirty="0" smtClean="0"/>
              <a:t>Filters Changed</a:t>
            </a:r>
            <a:endParaRPr lang="en-US" sz="1000" dirty="0"/>
          </a:p>
        </p:txBody>
      </p:sp>
      <p:cxnSp>
        <p:nvCxnSpPr>
          <p:cNvPr id="10" name="Straight Arrow Connector 9"/>
          <p:cNvCxnSpPr/>
          <p:nvPr/>
        </p:nvCxnSpPr>
        <p:spPr>
          <a:xfrm flipH="1" flipV="1">
            <a:off x="7244862" y="2426677"/>
            <a:ext cx="1184030" cy="19636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8391799" y="2524857"/>
            <a:ext cx="914400" cy="246221"/>
          </a:xfrm>
          <a:prstGeom prst="rect">
            <a:avLst/>
          </a:prstGeom>
          <a:noFill/>
        </p:spPr>
        <p:txBody>
          <a:bodyPr wrap="square" rtlCol="0">
            <a:spAutoFit/>
          </a:bodyPr>
          <a:lstStyle/>
          <a:p>
            <a:r>
              <a:rPr lang="en-US" sz="1000" dirty="0" smtClean="0"/>
              <a:t>Run Report</a:t>
            </a:r>
            <a:endParaRPr lang="en-US" sz="1000" dirty="0"/>
          </a:p>
        </p:txBody>
      </p:sp>
    </p:spTree>
    <p:extLst>
      <p:ext uri="{BB962C8B-B14F-4D97-AF65-F5344CB8AC3E}">
        <p14:creationId xmlns:p14="http://schemas.microsoft.com/office/powerpoint/2010/main" val="114056990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2587624" y="-12464"/>
            <a:ext cx="9604375" cy="1049337"/>
          </a:xfrm>
        </p:spPr>
        <p:txBody>
          <a:bodyPr/>
          <a:lstStyle/>
          <a:p>
            <a:r>
              <a:rPr lang="en-US" dirty="0" smtClean="0"/>
              <a:t>Additional drill-downs</a:t>
            </a:r>
            <a:br>
              <a:rPr lang="en-US" dirty="0" smtClean="0"/>
            </a:br>
            <a:r>
              <a:rPr lang="en-US" sz="1800" dirty="0" smtClean="0">
                <a:solidFill>
                  <a:srgbClr val="FF0000"/>
                </a:solidFill>
              </a:rPr>
              <a:t>(Somewhat Hidden)</a:t>
            </a:r>
            <a:endParaRPr lang="en-US" sz="1800" dirty="0">
              <a:solidFill>
                <a:srgbClr val="FF0000"/>
              </a:solidFill>
            </a:endParaRPr>
          </a:p>
        </p:txBody>
      </p:sp>
      <p:sp>
        <p:nvSpPr>
          <p:cNvPr id="3" name="Content Placeholder 2"/>
          <p:cNvSpPr>
            <a:spLocks noGrp="1"/>
          </p:cNvSpPr>
          <p:nvPr>
            <p:ph idx="4294967295"/>
          </p:nvPr>
        </p:nvSpPr>
        <p:spPr>
          <a:xfrm>
            <a:off x="2587623" y="709001"/>
            <a:ext cx="9604375" cy="3449638"/>
          </a:xfrm>
        </p:spPr>
        <p:txBody>
          <a:bodyPr/>
          <a:lstStyle/>
          <a:p>
            <a:r>
              <a:rPr lang="en-US" dirty="0" smtClean="0"/>
              <a:t>The additional drill downs will provide you with other comparative metrics such as ethnicity, gender, etc.</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37535" y="1565032"/>
            <a:ext cx="8197772" cy="4477343"/>
          </a:xfrm>
          <a:prstGeom prst="rect">
            <a:avLst/>
          </a:prstGeom>
        </p:spPr>
      </p:pic>
      <p:sp>
        <p:nvSpPr>
          <p:cNvPr id="6" name="Oval 5"/>
          <p:cNvSpPr/>
          <p:nvPr/>
        </p:nvSpPr>
        <p:spPr>
          <a:xfrm>
            <a:off x="3396761" y="2510264"/>
            <a:ext cx="4882662" cy="422031"/>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 name="Straight Arrow Connector 7"/>
          <p:cNvCxnSpPr/>
          <p:nvPr/>
        </p:nvCxnSpPr>
        <p:spPr>
          <a:xfrm flipV="1">
            <a:off x="2816223" y="2487581"/>
            <a:ext cx="978877" cy="586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1983883" y="2233765"/>
            <a:ext cx="1207477" cy="400110"/>
          </a:xfrm>
          <a:prstGeom prst="rect">
            <a:avLst/>
          </a:prstGeom>
          <a:noFill/>
        </p:spPr>
        <p:txBody>
          <a:bodyPr wrap="square" rtlCol="0">
            <a:spAutoFit/>
          </a:bodyPr>
          <a:lstStyle/>
          <a:p>
            <a:r>
              <a:rPr lang="en-US" sz="1000" dirty="0" smtClean="0"/>
              <a:t>Select “Additional Drill Downs”</a:t>
            </a:r>
            <a:endParaRPr lang="en-US" sz="1000" dirty="0"/>
          </a:p>
        </p:txBody>
      </p:sp>
    </p:spTree>
    <p:extLst>
      <p:ext uri="{BB962C8B-B14F-4D97-AF65-F5344CB8AC3E}">
        <p14:creationId xmlns:p14="http://schemas.microsoft.com/office/powerpoint/2010/main" val="214107890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2587624" y="0"/>
            <a:ext cx="9604375" cy="1049337"/>
          </a:xfrm>
        </p:spPr>
        <p:txBody>
          <a:bodyPr/>
          <a:lstStyle/>
          <a:p>
            <a:r>
              <a:rPr lang="en-US" dirty="0" smtClean="0"/>
              <a:t>General overview</a:t>
            </a:r>
            <a:endParaRPr lang="en-US" dirty="0"/>
          </a:p>
        </p:txBody>
      </p:sp>
      <p:sp>
        <p:nvSpPr>
          <p:cNvPr id="3" name="Content Placeholder 2"/>
          <p:cNvSpPr>
            <a:spLocks noGrp="1"/>
          </p:cNvSpPr>
          <p:nvPr>
            <p:ph idx="4294967295"/>
          </p:nvPr>
        </p:nvSpPr>
        <p:spPr>
          <a:xfrm>
            <a:off x="2587625" y="456956"/>
            <a:ext cx="9604375" cy="3449638"/>
          </a:xfrm>
        </p:spPr>
        <p:txBody>
          <a:bodyPr/>
          <a:lstStyle/>
          <a:p>
            <a:r>
              <a:rPr lang="en-US" dirty="0" smtClean="0"/>
              <a:t>In this analysis, we can look at all state-wide athletes vs. all state-wide non-athletes to get a general overview of their academic performance.</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00199" y="1189756"/>
            <a:ext cx="8886094" cy="4859582"/>
          </a:xfrm>
          <a:prstGeom prst="rect">
            <a:avLst/>
          </a:prstGeom>
        </p:spPr>
      </p:pic>
      <p:sp>
        <p:nvSpPr>
          <p:cNvPr id="5" name="Oval 4"/>
          <p:cNvSpPr/>
          <p:nvPr/>
        </p:nvSpPr>
        <p:spPr>
          <a:xfrm>
            <a:off x="4443046" y="1600200"/>
            <a:ext cx="767862" cy="339969"/>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p:cNvSpPr/>
          <p:nvPr/>
        </p:nvSpPr>
        <p:spPr>
          <a:xfrm>
            <a:off x="5545015" y="1582615"/>
            <a:ext cx="633047" cy="368109"/>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p:cNvSpPr/>
          <p:nvPr/>
        </p:nvSpPr>
        <p:spPr>
          <a:xfrm>
            <a:off x="6307015" y="1600200"/>
            <a:ext cx="855785" cy="336454"/>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6307015" y="2485292"/>
            <a:ext cx="2104292" cy="3458308"/>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0" name="Straight Arrow Connector 9"/>
          <p:cNvCxnSpPr/>
          <p:nvPr/>
        </p:nvCxnSpPr>
        <p:spPr>
          <a:xfrm>
            <a:off x="2948354" y="3906594"/>
            <a:ext cx="949569" cy="34302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1909274" y="3566120"/>
            <a:ext cx="1717431" cy="400110"/>
          </a:xfrm>
          <a:prstGeom prst="rect">
            <a:avLst/>
          </a:prstGeom>
          <a:noFill/>
        </p:spPr>
        <p:txBody>
          <a:bodyPr wrap="square" rtlCol="0">
            <a:spAutoFit/>
          </a:bodyPr>
          <a:lstStyle/>
          <a:p>
            <a:r>
              <a:rPr lang="en-US" sz="1000" dirty="0" smtClean="0"/>
              <a:t>Unit completion is a very important metric</a:t>
            </a:r>
            <a:endParaRPr lang="en-US" sz="1000" dirty="0"/>
          </a:p>
        </p:txBody>
      </p:sp>
      <p:sp>
        <p:nvSpPr>
          <p:cNvPr id="12" name="Oval 11"/>
          <p:cNvSpPr/>
          <p:nvPr/>
        </p:nvSpPr>
        <p:spPr>
          <a:xfrm>
            <a:off x="5750169" y="2028092"/>
            <a:ext cx="2321169" cy="375139"/>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4377728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2587625" y="0"/>
            <a:ext cx="9604375" cy="1049338"/>
          </a:xfrm>
        </p:spPr>
        <p:txBody>
          <a:bodyPr/>
          <a:lstStyle/>
          <a:p>
            <a:r>
              <a:rPr lang="en-US" dirty="0" smtClean="0"/>
              <a:t>More analysis…</a:t>
            </a:r>
            <a:endParaRPr lang="en-US" dirty="0"/>
          </a:p>
        </p:txBody>
      </p:sp>
      <p:sp>
        <p:nvSpPr>
          <p:cNvPr id="4" name="Content Placeholder 3"/>
          <p:cNvSpPr>
            <a:spLocks noGrp="1"/>
          </p:cNvSpPr>
          <p:nvPr>
            <p:ph idx="4294967295"/>
          </p:nvPr>
        </p:nvSpPr>
        <p:spPr>
          <a:xfrm>
            <a:off x="2587625" y="427038"/>
            <a:ext cx="9604375" cy="3451225"/>
          </a:xfrm>
        </p:spPr>
        <p:txBody>
          <a:bodyPr/>
          <a:lstStyle/>
          <a:p>
            <a:r>
              <a:rPr lang="en-US" dirty="0" smtClean="0"/>
              <a:t>Every time you change a filter, you need to select “Run Report”</a:t>
            </a:r>
          </a:p>
          <a:p>
            <a:r>
              <a:rPr lang="en-US" dirty="0" smtClean="0"/>
              <a:t>In this analysis, we are comparing for 2016/17, “continuing females, all ethnicities, all sports at College of San Mateo against all state-wide athletes.</a:t>
            </a:r>
          </a:p>
          <a:p>
            <a:endParaRPr lang="en-US"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0261" y="1701507"/>
            <a:ext cx="7950428" cy="4353511"/>
          </a:xfrm>
          <a:prstGeom prst="rect">
            <a:avLst/>
          </a:prstGeom>
        </p:spPr>
      </p:pic>
      <p:sp>
        <p:nvSpPr>
          <p:cNvPr id="6" name="Oval 5"/>
          <p:cNvSpPr/>
          <p:nvPr/>
        </p:nvSpPr>
        <p:spPr>
          <a:xfrm>
            <a:off x="2831123" y="2684585"/>
            <a:ext cx="697523" cy="310661"/>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p:cNvSpPr/>
          <p:nvPr/>
        </p:nvSpPr>
        <p:spPr>
          <a:xfrm>
            <a:off x="4788877" y="2649415"/>
            <a:ext cx="785446" cy="345831"/>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5806944" y="2625969"/>
            <a:ext cx="670056" cy="369277"/>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a:off x="5017477" y="2244969"/>
            <a:ext cx="902677" cy="31066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Arrow Connector 10"/>
          <p:cNvCxnSpPr/>
          <p:nvPr/>
        </p:nvCxnSpPr>
        <p:spPr>
          <a:xfrm flipH="1">
            <a:off x="6412523" y="2450123"/>
            <a:ext cx="556846"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6969369" y="2244969"/>
            <a:ext cx="1676400" cy="1323439"/>
          </a:xfrm>
          <a:prstGeom prst="rect">
            <a:avLst/>
          </a:prstGeom>
          <a:noFill/>
        </p:spPr>
        <p:txBody>
          <a:bodyPr wrap="square" rtlCol="0">
            <a:spAutoFit/>
          </a:bodyPr>
          <a:lstStyle/>
          <a:p>
            <a:r>
              <a:rPr lang="en-US" sz="1000" dirty="0" smtClean="0"/>
              <a:t>You can go in and change any filter but always remember to ‘Run Report”. For example, if I want to look at Hispanic Females, I go to “Ethnicity,” select the metric, then click on “Run Report.</a:t>
            </a:r>
            <a:endParaRPr lang="en-US" sz="1000" dirty="0"/>
          </a:p>
        </p:txBody>
      </p:sp>
      <p:sp>
        <p:nvSpPr>
          <p:cNvPr id="13" name="Oval 12"/>
          <p:cNvSpPr/>
          <p:nvPr/>
        </p:nvSpPr>
        <p:spPr>
          <a:xfrm>
            <a:off x="2735751" y="2244969"/>
            <a:ext cx="792895" cy="31066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5158612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Getting Fancy…</a:t>
            </a:r>
            <a:r>
              <a:rPr lang="en-US" dirty="0"/>
              <a:t> </a:t>
            </a:r>
            <a:r>
              <a:rPr lang="en-US" dirty="0" smtClean="0"/>
              <a:t/>
            </a:r>
            <a:br>
              <a:rPr lang="en-US" dirty="0" smtClean="0"/>
            </a:br>
            <a:r>
              <a:rPr lang="en-US" sz="1800" dirty="0" smtClean="0">
                <a:solidFill>
                  <a:srgbClr val="FF0000"/>
                </a:solidFill>
              </a:rPr>
              <a:t>You </a:t>
            </a:r>
            <a:r>
              <a:rPr lang="en-US" sz="1800" dirty="0">
                <a:solidFill>
                  <a:srgbClr val="FF0000"/>
                </a:solidFill>
              </a:rPr>
              <a:t>can “export” your data into an Excel </a:t>
            </a:r>
            <a:r>
              <a:rPr lang="en-US" sz="1800" dirty="0" err="1">
                <a:solidFill>
                  <a:srgbClr val="FF0000"/>
                </a:solidFill>
              </a:rPr>
              <a:t>Spreadhseet</a:t>
            </a:r>
            <a:endParaRPr lang="en-US" sz="1800" dirty="0">
              <a:solidFill>
                <a:srgbClr val="FF0000"/>
              </a:solidFill>
            </a:endParaRPr>
          </a:p>
        </p:txBody>
      </p:sp>
      <p:sp>
        <p:nvSpPr>
          <p:cNvPr id="3" name="Content Placeholder 2"/>
          <p:cNvSpPr>
            <a:spLocks noGrp="1"/>
          </p:cNvSpPr>
          <p:nvPr>
            <p:ph type="body" idx="1"/>
          </p:nvPr>
        </p:nvSpPr>
        <p:spPr/>
        <p:txBody>
          <a:bodyPr/>
          <a:lstStyle/>
          <a:p>
            <a:r>
              <a:rPr lang="en-US" dirty="0" smtClean="0"/>
              <a:t>.Click “Export Data”</a:t>
            </a:r>
            <a:endParaRPr lang="en-US" dirty="0"/>
          </a:p>
        </p:txBody>
      </p:sp>
      <p:pic>
        <p:nvPicPr>
          <p:cNvPr id="10" name="Content Placeholder 9"/>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1447800" y="2875128"/>
            <a:ext cx="4645025" cy="2542844"/>
          </a:xfrm>
        </p:spPr>
      </p:pic>
      <p:sp>
        <p:nvSpPr>
          <p:cNvPr id="17" name="Text Placeholder 16"/>
          <p:cNvSpPr>
            <a:spLocks noGrp="1"/>
          </p:cNvSpPr>
          <p:nvPr>
            <p:ph type="body" sz="quarter" idx="3"/>
          </p:nvPr>
        </p:nvSpPr>
        <p:spPr/>
        <p:txBody>
          <a:bodyPr>
            <a:normAutofit/>
          </a:bodyPr>
          <a:lstStyle/>
          <a:p>
            <a:r>
              <a:rPr lang="en-US" sz="1000" dirty="0" smtClean="0"/>
              <a:t>You will receive a report you can print or At the top of the report, you can select “export to excel” and you will receive a report in an excel format.</a:t>
            </a:r>
            <a:endParaRPr lang="en-US" sz="1000" dirty="0"/>
          </a:p>
        </p:txBody>
      </p:sp>
      <p:cxnSp>
        <p:nvCxnSpPr>
          <p:cNvPr id="16" name="Straight Arrow Connector 15"/>
          <p:cNvCxnSpPr/>
          <p:nvPr/>
        </p:nvCxnSpPr>
        <p:spPr>
          <a:xfrm flipH="1">
            <a:off x="4859216" y="3464169"/>
            <a:ext cx="644769" cy="21101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aphicFrame>
        <p:nvGraphicFramePr>
          <p:cNvPr id="23" name="Content Placeholder 22"/>
          <p:cNvGraphicFramePr>
            <a:graphicFrameLocks noGrp="1" noChangeAspect="1"/>
          </p:cNvGraphicFramePr>
          <p:nvPr>
            <p:ph sz="quarter" idx="4"/>
            <p:extLst>
              <p:ext uri="{D42A27DB-BD31-4B8C-83A1-F6EECF244321}">
                <p14:modId xmlns:p14="http://schemas.microsoft.com/office/powerpoint/2010/main" val="1160985506"/>
              </p:ext>
            </p:extLst>
          </p:nvPr>
        </p:nvGraphicFramePr>
        <p:xfrm>
          <a:off x="6411913" y="3038475"/>
          <a:ext cx="4645025" cy="2201863"/>
        </p:xfrm>
        <a:graphic>
          <a:graphicData uri="http://schemas.openxmlformats.org/presentationml/2006/ole">
            <mc:AlternateContent xmlns:mc="http://schemas.openxmlformats.org/markup-compatibility/2006">
              <mc:Choice xmlns:v="urn:schemas-microsoft-com:vml" Requires="v">
                <p:oleObj spid="_x0000_s1027" name="Worksheet" r:id="rId4" imgW="9662066" imgH="4579648" progId="Excel.Sheet.12">
                  <p:embed/>
                </p:oleObj>
              </mc:Choice>
              <mc:Fallback>
                <p:oleObj name="Worksheet" r:id="rId4" imgW="9662066" imgH="4579648" progId="Excel.Sheet.12">
                  <p:embed/>
                  <p:pic>
                    <p:nvPicPr>
                      <p:cNvPr id="0" name=""/>
                      <p:cNvPicPr/>
                      <p:nvPr/>
                    </p:nvPicPr>
                    <p:blipFill>
                      <a:blip r:embed="rId5"/>
                      <a:stretch>
                        <a:fillRect/>
                      </a:stretch>
                    </p:blipFill>
                    <p:spPr>
                      <a:xfrm>
                        <a:off x="6411913" y="3038475"/>
                        <a:ext cx="4645025" cy="2201863"/>
                      </a:xfrm>
                      <a:prstGeom prst="rect">
                        <a:avLst/>
                      </a:prstGeom>
                    </p:spPr>
                  </p:pic>
                </p:oleObj>
              </mc:Fallback>
            </mc:AlternateContent>
          </a:graphicData>
        </a:graphic>
      </p:graphicFrame>
    </p:spTree>
    <p:extLst>
      <p:ext uri="{BB962C8B-B14F-4D97-AF65-F5344CB8AC3E}">
        <p14:creationId xmlns:p14="http://schemas.microsoft.com/office/powerpoint/2010/main" val="10211367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a:xfrm>
            <a:off x="1576755" y="802298"/>
            <a:ext cx="9478098" cy="2541431"/>
          </a:xfrm>
        </p:spPr>
        <p:txBody>
          <a:bodyPr/>
          <a:lstStyle/>
          <a:p>
            <a:r>
              <a:rPr lang="en-US" dirty="0" smtClean="0"/>
              <a:t>End of presentation</a:t>
            </a:r>
            <a:endParaRPr lang="en-US" dirty="0"/>
          </a:p>
        </p:txBody>
      </p:sp>
      <p:sp>
        <p:nvSpPr>
          <p:cNvPr id="8" name="Subtitle 7"/>
          <p:cNvSpPr>
            <a:spLocks noGrp="1"/>
          </p:cNvSpPr>
          <p:nvPr>
            <p:ph type="subTitle" idx="1"/>
          </p:nvPr>
        </p:nvSpPr>
        <p:spPr/>
        <p:txBody>
          <a:bodyPr/>
          <a:lstStyle/>
          <a:p>
            <a:endParaRPr lang="en-US" dirty="0"/>
          </a:p>
        </p:txBody>
      </p:sp>
    </p:spTree>
    <p:extLst>
      <p:ext uri="{BB962C8B-B14F-4D97-AF65-F5344CB8AC3E}">
        <p14:creationId xmlns:p14="http://schemas.microsoft.com/office/powerpoint/2010/main" val="4072403310"/>
      </p:ext>
    </p:extLst>
  </p:cSld>
  <p:clrMapOvr>
    <a:masterClrMapping/>
  </p:clrMapOvr>
  <p:timing>
    <p:tnLst>
      <p:par>
        <p:cTn id="1" dur="indefinite" restart="never" nodeType="tmRoot"/>
      </p:par>
    </p:tnLst>
  </p:timing>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TM10001114[[fn=Gallery]]</Template>
  <TotalTime>221</TotalTime>
  <Words>476</Words>
  <Application>Microsoft Office PowerPoint</Application>
  <PresentationFormat>Widescreen</PresentationFormat>
  <Paragraphs>42</Paragraphs>
  <Slides>11</Slides>
  <Notes>0</Notes>
  <HiddenSlides>0</HiddenSlides>
  <MMClips>0</MMClips>
  <ScaleCrop>false</ScaleCrop>
  <HeadingPairs>
    <vt:vector size="8" baseType="variant">
      <vt:variant>
        <vt:lpstr>Fonts Used</vt:lpstr>
      </vt:variant>
      <vt:variant>
        <vt:i4>2</vt:i4>
      </vt:variant>
      <vt:variant>
        <vt:lpstr>Theme</vt:lpstr>
      </vt:variant>
      <vt:variant>
        <vt:i4>1</vt:i4>
      </vt:variant>
      <vt:variant>
        <vt:lpstr>Embedded OLE Servers</vt:lpstr>
      </vt:variant>
      <vt:variant>
        <vt:i4>1</vt:i4>
      </vt:variant>
      <vt:variant>
        <vt:lpstr>Slide Titles</vt:lpstr>
      </vt:variant>
      <vt:variant>
        <vt:i4>11</vt:i4>
      </vt:variant>
    </vt:vector>
  </HeadingPairs>
  <TitlesOfParts>
    <vt:vector size="15" baseType="lpstr">
      <vt:lpstr>Arial</vt:lpstr>
      <vt:lpstr>Gill Sans MT</vt:lpstr>
      <vt:lpstr>Gallery</vt:lpstr>
      <vt:lpstr>Microsoft Excel Worksheet</vt:lpstr>
      <vt:lpstr>Accessing Cal Pass PLus</vt:lpstr>
      <vt:lpstr>Step 1</vt:lpstr>
      <vt:lpstr>Step 2</vt:lpstr>
      <vt:lpstr>Step 3</vt:lpstr>
      <vt:lpstr>Step 4</vt:lpstr>
      <vt:lpstr>Additional Analysis</vt:lpstr>
      <vt:lpstr>Additional drill-downs (Somewhat Hidden)</vt:lpstr>
      <vt:lpstr>General overview</vt:lpstr>
      <vt:lpstr>More analysis…</vt:lpstr>
      <vt:lpstr>Getting Fancy…  You can “export” your data into an Excel Spreadhseet</vt:lpstr>
      <vt:lpstr>End of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Accessing Cal Pass PLus</dc:title>
  <dc:creator>Wolf, Andreas</dc:creator>
  <cp:lastModifiedBy>Wolf, Andreas</cp:lastModifiedBy>
  <cp:revision>16</cp:revision>
  <dcterms:created xsi:type="dcterms:W3CDTF">2018-11-28T15:49:31Z</dcterms:created>
  <dcterms:modified xsi:type="dcterms:W3CDTF">2018-11-28T19:31:03Z</dcterms:modified>
</cp:coreProperties>
</file>